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Arimo"/>
      <p:regular r:id="rId21"/>
      <p:bold r:id="rId22"/>
      <p:italic r:id="rId23"/>
      <p:boldItalic r:id="rId24"/>
    </p:embeddedFont>
    <p:embeddedFont>
      <p:font typeface="Libre Baskerville"/>
      <p:regular r:id="rId25"/>
      <p:bold r:id="rId26"/>
      <p:italic r:id="rId27"/>
    </p:embeddedFont>
    <p:embeddedFont>
      <p:font typeface="Gill Sans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heIEBPwohGqeMDUTrrOwzQqiwk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Arimo-bold.fntdata"/><Relationship Id="rId21" Type="http://schemas.openxmlformats.org/officeDocument/2006/relationships/font" Target="fonts/Arimo-regular.fntdata"/><Relationship Id="rId24" Type="http://schemas.openxmlformats.org/officeDocument/2006/relationships/font" Target="fonts/Arimo-boldItalic.fntdata"/><Relationship Id="rId23" Type="http://schemas.openxmlformats.org/officeDocument/2006/relationships/font" Target="fonts/Arim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ibreBaskerville-bold.fntdata"/><Relationship Id="rId25" Type="http://schemas.openxmlformats.org/officeDocument/2006/relationships/font" Target="fonts/LibreBaskerville-regular.fntdata"/><Relationship Id="rId28" Type="http://schemas.openxmlformats.org/officeDocument/2006/relationships/font" Target="fonts/GillSans-regular.fntdata"/><Relationship Id="rId27" Type="http://schemas.openxmlformats.org/officeDocument/2006/relationships/font" Target="fonts/LibreBaskerville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Gill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6" name="Google Shape;16;p18"/>
          <p:cNvSpPr txBox="1"/>
          <p:nvPr>
            <p:ph type="ctrTitle"/>
          </p:nvPr>
        </p:nvSpPr>
        <p:spPr>
          <a:xfrm>
            <a:off x="1408176" y="1463040"/>
            <a:ext cx="6327648" cy="21805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ibre Baskerville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911096" y="3995928"/>
            <a:ext cx="5321808" cy="824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2">
  <p:cSld name="Two Content 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7"/>
          <p:cNvSpPr/>
          <p:nvPr/>
        </p:nvSpPr>
        <p:spPr>
          <a:xfrm>
            <a:off x="-1" y="0"/>
            <a:ext cx="12188952" cy="20482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" name="Google Shape;83;p27"/>
          <p:cNvSpPr txBox="1"/>
          <p:nvPr>
            <p:ph type="title"/>
          </p:nvPr>
        </p:nvSpPr>
        <p:spPr>
          <a:xfrm>
            <a:off x="932688" y="228600"/>
            <a:ext cx="952804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Baskervill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" type="body"/>
          </p:nvPr>
        </p:nvSpPr>
        <p:spPr>
          <a:xfrm>
            <a:off x="932688" y="2770632"/>
            <a:ext cx="2487168" cy="3502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rgbClr val="2C3C39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 sz="2400">
                <a:solidFill>
                  <a:srgbClr val="2C3C39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•"/>
              <a:defRPr sz="2000">
                <a:solidFill>
                  <a:srgbClr val="2C3C39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>
                <a:solidFill>
                  <a:srgbClr val="2C3C39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>
                <a:solidFill>
                  <a:srgbClr val="2C3C3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2" type="body"/>
          </p:nvPr>
        </p:nvSpPr>
        <p:spPr>
          <a:xfrm>
            <a:off x="3785616" y="2770632"/>
            <a:ext cx="7571232" cy="3392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rgbClr val="2C3C39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 sz="2400">
                <a:solidFill>
                  <a:srgbClr val="2C3C39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•"/>
              <a:defRPr sz="2000">
                <a:solidFill>
                  <a:srgbClr val="2C3C39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>
                <a:solidFill>
                  <a:srgbClr val="2C3C39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>
                <a:solidFill>
                  <a:srgbClr val="2C3C3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7"/>
          <p:cNvSpPr txBox="1"/>
          <p:nvPr>
            <p:ph idx="11" type="ftr"/>
          </p:nvPr>
        </p:nvSpPr>
        <p:spPr>
          <a:xfrm>
            <a:off x="93268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7"/>
          <p:cNvSpPr txBox="1"/>
          <p:nvPr>
            <p:ph idx="12" type="sldNum"/>
          </p:nvPr>
        </p:nvSpPr>
        <p:spPr>
          <a:xfrm>
            <a:off x="10635996" y="6356350"/>
            <a:ext cx="7848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" name="Google Shape;88;p27"/>
          <p:cNvPicPr preferRelativeResize="0"/>
          <p:nvPr/>
        </p:nvPicPr>
        <p:blipFill rotWithShape="1">
          <a:blip r:embed="rId2">
            <a:alphaModFix/>
          </a:blip>
          <a:srcRect b="32291" l="0" r="0" t="0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7"/>
          <p:cNvSpPr/>
          <p:nvPr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rgbClr val="3E43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3">
  <p:cSld name="Two Content 3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8"/>
          <p:cNvSpPr/>
          <p:nvPr/>
        </p:nvSpPr>
        <p:spPr>
          <a:xfrm>
            <a:off x="-1" y="0"/>
            <a:ext cx="12188952" cy="20482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2" name="Google Shape;92;p28"/>
          <p:cNvSpPr txBox="1"/>
          <p:nvPr>
            <p:ph type="title"/>
          </p:nvPr>
        </p:nvSpPr>
        <p:spPr>
          <a:xfrm>
            <a:off x="932688" y="228600"/>
            <a:ext cx="952804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Baskervill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8"/>
          <p:cNvSpPr txBox="1"/>
          <p:nvPr>
            <p:ph idx="1" type="body"/>
          </p:nvPr>
        </p:nvSpPr>
        <p:spPr>
          <a:xfrm>
            <a:off x="932688" y="2432304"/>
            <a:ext cx="6163056" cy="3739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>
                <a:solidFill>
                  <a:srgbClr val="2C3C39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 sz="2400">
                <a:solidFill>
                  <a:srgbClr val="2C3C39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•"/>
              <a:defRPr sz="2000">
                <a:solidFill>
                  <a:srgbClr val="2C3C39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>
                <a:solidFill>
                  <a:srgbClr val="2C3C39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>
                <a:solidFill>
                  <a:srgbClr val="2C3C3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8"/>
          <p:cNvSpPr txBox="1"/>
          <p:nvPr>
            <p:ph idx="2" type="body"/>
          </p:nvPr>
        </p:nvSpPr>
        <p:spPr>
          <a:xfrm>
            <a:off x="7424928" y="2441448"/>
            <a:ext cx="4169664" cy="370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rgbClr val="2C3C39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 sz="2400">
                <a:solidFill>
                  <a:srgbClr val="2C3C39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•"/>
              <a:defRPr sz="2000">
                <a:solidFill>
                  <a:srgbClr val="2C3C39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>
                <a:solidFill>
                  <a:srgbClr val="2C3C39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>
                <a:solidFill>
                  <a:srgbClr val="2C3C3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28"/>
          <p:cNvSpPr txBox="1"/>
          <p:nvPr>
            <p:ph idx="11" type="ftr"/>
          </p:nvPr>
        </p:nvSpPr>
        <p:spPr>
          <a:xfrm>
            <a:off x="93268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8"/>
          <p:cNvSpPr txBox="1"/>
          <p:nvPr>
            <p:ph idx="12" type="sldNum"/>
          </p:nvPr>
        </p:nvSpPr>
        <p:spPr>
          <a:xfrm>
            <a:off x="10635996" y="6356350"/>
            <a:ext cx="7848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28"/>
          <p:cNvPicPr preferRelativeResize="0"/>
          <p:nvPr/>
        </p:nvPicPr>
        <p:blipFill rotWithShape="1">
          <a:blip r:embed="rId2">
            <a:alphaModFix/>
          </a:blip>
          <a:srcRect b="32291" l="0" r="0" t="0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8"/>
          <p:cNvSpPr/>
          <p:nvPr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rgbClr val="3E43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9" name="Google Shape;99;p28"/>
          <p:cNvPicPr preferRelativeResize="0"/>
          <p:nvPr/>
        </p:nvPicPr>
        <p:blipFill rotWithShape="1">
          <a:blip r:embed="rId3">
            <a:alphaModFix/>
          </a:blip>
          <a:srcRect b="52050" l="0" r="0" t="0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 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"/>
          <p:cNvSpPr/>
          <p:nvPr/>
        </p:nvSpPr>
        <p:spPr>
          <a:xfrm>
            <a:off x="-1" y="0"/>
            <a:ext cx="12188952" cy="20482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2" name="Google Shape;102;p29"/>
          <p:cNvSpPr txBox="1"/>
          <p:nvPr>
            <p:ph type="title"/>
          </p:nvPr>
        </p:nvSpPr>
        <p:spPr>
          <a:xfrm>
            <a:off x="932688" y="228600"/>
            <a:ext cx="952804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Baskervill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9"/>
          <p:cNvSpPr txBox="1"/>
          <p:nvPr>
            <p:ph idx="1" type="body"/>
          </p:nvPr>
        </p:nvSpPr>
        <p:spPr>
          <a:xfrm>
            <a:off x="841248" y="2770632"/>
            <a:ext cx="10515600" cy="3392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rgbClr val="2C3C39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 sz="2400">
                <a:solidFill>
                  <a:srgbClr val="2C3C39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•"/>
              <a:defRPr sz="2000">
                <a:solidFill>
                  <a:srgbClr val="2C3C39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>
                <a:solidFill>
                  <a:srgbClr val="2C3C39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>
                <a:solidFill>
                  <a:srgbClr val="2C3C3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9"/>
          <p:cNvSpPr txBox="1"/>
          <p:nvPr>
            <p:ph idx="11" type="ftr"/>
          </p:nvPr>
        </p:nvSpPr>
        <p:spPr>
          <a:xfrm>
            <a:off x="93268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9"/>
          <p:cNvSpPr txBox="1"/>
          <p:nvPr>
            <p:ph idx="12" type="sldNum"/>
          </p:nvPr>
        </p:nvSpPr>
        <p:spPr>
          <a:xfrm>
            <a:off x="10635996" y="6356350"/>
            <a:ext cx="7848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6" name="Google Shape;106;p29"/>
          <p:cNvPicPr preferRelativeResize="0"/>
          <p:nvPr/>
        </p:nvPicPr>
        <p:blipFill rotWithShape="1">
          <a:blip r:embed="rId2">
            <a:alphaModFix/>
          </a:blip>
          <a:srcRect b="32291" l="0" r="0" t="0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9"/>
          <p:cNvSpPr/>
          <p:nvPr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rgbClr val="3E43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0" name="Google Shape;110;p30"/>
          <p:cNvSpPr txBox="1"/>
          <p:nvPr>
            <p:ph type="ctrTitle"/>
          </p:nvPr>
        </p:nvSpPr>
        <p:spPr>
          <a:xfrm>
            <a:off x="1627632" y="822960"/>
            <a:ext cx="6327648" cy="22219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ibre Baskerville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0"/>
          <p:cNvSpPr txBox="1"/>
          <p:nvPr>
            <p:ph idx="1" type="subTitle"/>
          </p:nvPr>
        </p:nvSpPr>
        <p:spPr>
          <a:xfrm>
            <a:off x="1627632" y="3428999"/>
            <a:ext cx="6309360" cy="170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 txBox="1"/>
          <p:nvPr>
            <p:ph type="title"/>
          </p:nvPr>
        </p:nvSpPr>
        <p:spPr>
          <a:xfrm>
            <a:off x="6099048" y="530352"/>
            <a:ext cx="5385816" cy="1810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Libre Baskervill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/>
          <p:nvPr>
            <p:ph idx="2" type="pic"/>
          </p:nvPr>
        </p:nvSpPr>
        <p:spPr>
          <a:xfrm>
            <a:off x="1" y="0"/>
            <a:ext cx="5174458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19"/>
          <p:cNvSpPr txBox="1"/>
          <p:nvPr>
            <p:ph idx="1" type="body"/>
          </p:nvPr>
        </p:nvSpPr>
        <p:spPr>
          <a:xfrm>
            <a:off x="6099048" y="2962656"/>
            <a:ext cx="5385816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3292A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3292A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3292A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3292A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3292A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1" type="ftr"/>
          </p:nvPr>
        </p:nvSpPr>
        <p:spPr>
          <a:xfrm>
            <a:off x="609904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2" type="sldNum"/>
          </p:nvPr>
        </p:nvSpPr>
        <p:spPr>
          <a:xfrm>
            <a:off x="11234928" y="6356350"/>
            <a:ext cx="7162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19"/>
          <p:cNvSpPr/>
          <p:nvPr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" name="Google Shape;25;p19"/>
          <p:cNvPicPr preferRelativeResize="0"/>
          <p:nvPr/>
        </p:nvPicPr>
        <p:blipFill rotWithShape="1">
          <a:blip r:embed="rId2">
            <a:alphaModFix/>
          </a:blip>
          <a:srcRect b="0" l="0" r="34722" t="0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26;p19"/>
          <p:cNvCxnSpPr/>
          <p:nvPr/>
        </p:nvCxnSpPr>
        <p:spPr>
          <a:xfrm>
            <a:off x="6189979" y="2649682"/>
            <a:ext cx="3325980" cy="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text&#10;&#10;Description automatically generated" id="27" name="Google Shape;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9920" y="2509197"/>
            <a:ext cx="972078" cy="285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1">
  <p:cSld name="Two Content 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/>
          <p:nvPr/>
        </p:nvSpPr>
        <p:spPr>
          <a:xfrm>
            <a:off x="-1" y="0"/>
            <a:ext cx="12188952" cy="20482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" name="Google Shape;30;p20"/>
          <p:cNvSpPr txBox="1"/>
          <p:nvPr>
            <p:ph type="title"/>
          </p:nvPr>
        </p:nvSpPr>
        <p:spPr>
          <a:xfrm>
            <a:off x="932688" y="228600"/>
            <a:ext cx="952804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Baskervill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932688" y="2523744"/>
            <a:ext cx="4864608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rgbClr val="2C3C39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 sz="2400">
                <a:solidFill>
                  <a:srgbClr val="2C3C39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•"/>
              <a:defRPr sz="2000">
                <a:solidFill>
                  <a:srgbClr val="2C3C39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>
                <a:solidFill>
                  <a:srgbClr val="2C3C39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>
                <a:solidFill>
                  <a:srgbClr val="2C3C3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2" type="body"/>
          </p:nvPr>
        </p:nvSpPr>
        <p:spPr>
          <a:xfrm>
            <a:off x="6684264" y="2523744"/>
            <a:ext cx="4864608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rgbClr val="2C3C39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 sz="2400">
                <a:solidFill>
                  <a:srgbClr val="2C3C39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•"/>
              <a:defRPr sz="2000">
                <a:solidFill>
                  <a:srgbClr val="2C3C39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>
                <a:solidFill>
                  <a:srgbClr val="2C3C39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>
                <a:solidFill>
                  <a:srgbClr val="2C3C3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1" type="ftr"/>
          </p:nvPr>
        </p:nvSpPr>
        <p:spPr>
          <a:xfrm>
            <a:off x="93268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10635996" y="6356350"/>
            <a:ext cx="7848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" name="Google Shape;35;p20"/>
          <p:cNvPicPr preferRelativeResize="0"/>
          <p:nvPr/>
        </p:nvPicPr>
        <p:blipFill rotWithShape="1">
          <a:blip r:embed="rId2">
            <a:alphaModFix/>
          </a:blip>
          <a:srcRect b="32291" l="0" r="0" t="0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0"/>
          <p:cNvSpPr/>
          <p:nvPr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rgbClr val="3E43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image">
  <p:cSld name="Title and Content with imag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"/>
          <p:cNvPicPr preferRelativeResize="0"/>
          <p:nvPr/>
        </p:nvPicPr>
        <p:blipFill rotWithShape="1">
          <a:blip r:embed="rId2">
            <a:alphaModFix/>
          </a:blip>
          <a:srcRect b="22708" l="0" r="47395" t="2118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1"/>
          <p:cNvSpPr/>
          <p:nvPr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rgbClr val="2C3C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" name="Google Shape;40;p21"/>
          <p:cNvSpPr txBox="1"/>
          <p:nvPr>
            <p:ph type="title"/>
          </p:nvPr>
        </p:nvSpPr>
        <p:spPr>
          <a:xfrm>
            <a:off x="5193792" y="557784"/>
            <a:ext cx="6419088" cy="19293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Libre Baskerville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1"/>
          <p:cNvSpPr/>
          <p:nvPr>
            <p:ph idx="2" type="pic"/>
          </p:nvPr>
        </p:nvSpPr>
        <p:spPr>
          <a:xfrm>
            <a:off x="0" y="0"/>
            <a:ext cx="4434464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5193792" y="3328416"/>
            <a:ext cx="6419088" cy="2441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rgbClr val="2C3C39"/>
                </a:solidFill>
              </a:defRPr>
            </a:lvl1pPr>
            <a:lvl2pPr indent="-355600" lvl="1" marL="9144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•"/>
              <a:defRPr sz="2000">
                <a:solidFill>
                  <a:srgbClr val="2C3C39"/>
                </a:solidFill>
              </a:defRPr>
            </a:lvl2pPr>
            <a:lvl3pPr indent="-3429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>
                <a:solidFill>
                  <a:srgbClr val="2C3C39"/>
                </a:solidFill>
              </a:defRPr>
            </a:lvl3pPr>
            <a:lvl4pPr indent="-3302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>
                <a:solidFill>
                  <a:srgbClr val="2C3C39"/>
                </a:solidFill>
              </a:defRPr>
            </a:lvl4pPr>
            <a:lvl5pPr indent="-3175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rgbClr val="2C3C3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51937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10635996" y="6356350"/>
            <a:ext cx="7848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" name="Google Shape;45;p21"/>
          <p:cNvCxnSpPr/>
          <p:nvPr/>
        </p:nvCxnSpPr>
        <p:spPr>
          <a:xfrm>
            <a:off x="6174481" y="2843389"/>
            <a:ext cx="4376421" cy="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text&#10;&#10;Description automatically generated" id="46" name="Google Shape;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4042" y="2702904"/>
            <a:ext cx="972078" cy="285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Subtitle">
  <p:cSld name="Section Header with Subtitle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49" name="Google Shape;49;p22"/>
          <p:cNvSpPr txBox="1"/>
          <p:nvPr>
            <p:ph type="ctrTitle"/>
          </p:nvPr>
        </p:nvSpPr>
        <p:spPr>
          <a:xfrm>
            <a:off x="1527048" y="2276856"/>
            <a:ext cx="914400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ibre Baskerville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" type="subTitle"/>
          </p:nvPr>
        </p:nvSpPr>
        <p:spPr>
          <a:xfrm>
            <a:off x="1527048" y="3858768"/>
            <a:ext cx="9144000" cy="841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53" name="Google Shape;53;p23"/>
          <p:cNvSpPr txBox="1"/>
          <p:nvPr>
            <p:ph type="ctrTitle"/>
          </p:nvPr>
        </p:nvSpPr>
        <p:spPr>
          <a:xfrm>
            <a:off x="1581912" y="2185416"/>
            <a:ext cx="9052560" cy="2487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ibre Baskerville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 and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4"/>
          <p:cNvPicPr preferRelativeResize="0"/>
          <p:nvPr/>
        </p:nvPicPr>
        <p:blipFill rotWithShape="1">
          <a:blip r:embed="rId2">
            <a:alphaModFix/>
          </a:blip>
          <a:srcRect b="24658" l="0" r="69401" t="0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4"/>
          <p:cNvSpPr txBox="1"/>
          <p:nvPr>
            <p:ph type="title"/>
          </p:nvPr>
        </p:nvSpPr>
        <p:spPr>
          <a:xfrm>
            <a:off x="621792" y="722376"/>
            <a:ext cx="6419088" cy="23500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Libre Baskerville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" type="subTitle"/>
          </p:nvPr>
        </p:nvSpPr>
        <p:spPr>
          <a:xfrm>
            <a:off x="640079" y="3931920"/>
            <a:ext cx="6419088" cy="138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24"/>
          <p:cNvSpPr/>
          <p:nvPr>
            <p:ph idx="2" type="pic"/>
          </p:nvPr>
        </p:nvSpPr>
        <p:spPr>
          <a:xfrm>
            <a:off x="7754488" y="0"/>
            <a:ext cx="4434464" cy="6858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9" name="Google Shape;59;p24"/>
          <p:cNvCxnSpPr/>
          <p:nvPr/>
        </p:nvCxnSpPr>
        <p:spPr>
          <a:xfrm>
            <a:off x="1679972" y="3432325"/>
            <a:ext cx="4376421" cy="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text&#10;&#10;Description automatically generated" id="60" name="Google Shape;6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3169" y="3291840"/>
            <a:ext cx="972078" cy="28538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4"/>
          <p:cNvSpPr/>
          <p:nvPr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rgbClr val="2C3C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">
  <p:cSld name="Title and Content 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5"/>
          <p:cNvPicPr preferRelativeResize="0"/>
          <p:nvPr/>
        </p:nvPicPr>
        <p:blipFill rotWithShape="1">
          <a:blip r:embed="rId2">
            <a:alphaModFix/>
          </a:blip>
          <a:srcRect b="0" l="26135" r="0" t="6121"/>
          <a:stretch/>
        </p:blipFill>
        <p:spPr>
          <a:xfrm rot="5400000">
            <a:off x="7528785" y="-1437953"/>
            <a:ext cx="3225262" cy="61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5"/>
          <p:cNvSpPr/>
          <p:nvPr/>
        </p:nvSpPr>
        <p:spPr>
          <a:xfrm>
            <a:off x="0" y="0"/>
            <a:ext cx="47909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5" name="Google Shape;65;p25"/>
          <p:cNvPicPr preferRelativeResize="0"/>
          <p:nvPr/>
        </p:nvPicPr>
        <p:blipFill rotWithShape="1">
          <a:blip r:embed="rId3">
            <a:alphaModFix/>
          </a:blip>
          <a:srcRect b="32291" l="0" r="0" t="0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5"/>
          <p:cNvSpPr txBox="1"/>
          <p:nvPr>
            <p:ph type="title"/>
          </p:nvPr>
        </p:nvSpPr>
        <p:spPr>
          <a:xfrm>
            <a:off x="932688" y="1408176"/>
            <a:ext cx="3392424" cy="4014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Baskervill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" type="body"/>
          </p:nvPr>
        </p:nvSpPr>
        <p:spPr>
          <a:xfrm>
            <a:off x="5724144" y="1536192"/>
            <a:ext cx="5696712" cy="3758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•"/>
              <a:defRPr sz="22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1" type="ftr"/>
          </p:nvPr>
        </p:nvSpPr>
        <p:spPr>
          <a:xfrm>
            <a:off x="572414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5"/>
          <p:cNvSpPr txBox="1"/>
          <p:nvPr>
            <p:ph idx="12" type="sldNum"/>
          </p:nvPr>
        </p:nvSpPr>
        <p:spPr>
          <a:xfrm>
            <a:off x="10635996" y="6356350"/>
            <a:ext cx="7848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25"/>
          <p:cNvSpPr/>
          <p:nvPr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rgbClr val="3E43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ntent">
  <p:cSld name="Title and Two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6"/>
          <p:cNvPicPr preferRelativeResize="0"/>
          <p:nvPr/>
        </p:nvPicPr>
        <p:blipFill rotWithShape="1">
          <a:blip r:embed="rId2">
            <a:alphaModFix/>
          </a:blip>
          <a:srcRect b="36176" l="37419" r="0" t="0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6"/>
          <p:cNvSpPr/>
          <p:nvPr/>
        </p:nvSpPr>
        <p:spPr>
          <a:xfrm>
            <a:off x="7397496" y="0"/>
            <a:ext cx="47909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" name="Google Shape;74;p26"/>
          <p:cNvSpPr txBox="1"/>
          <p:nvPr>
            <p:ph type="title"/>
          </p:nvPr>
        </p:nvSpPr>
        <p:spPr>
          <a:xfrm>
            <a:off x="8101584" y="1408176"/>
            <a:ext cx="3392424" cy="4014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Baskervill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" type="body"/>
          </p:nvPr>
        </p:nvSpPr>
        <p:spPr>
          <a:xfrm>
            <a:off x="932688" y="685800"/>
            <a:ext cx="5276088" cy="1563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Libre Baskerville"/>
              <a:buAutoNum type="arabicPeriod"/>
              <a:defRPr sz="2400">
                <a:solidFill>
                  <a:srgbClr val="2C3C39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Libre Baskerville"/>
              <a:buAutoNum type="alphaLcPeriod"/>
              <a:defRPr sz="2400">
                <a:solidFill>
                  <a:srgbClr val="2C3C39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ibre Baskerville"/>
              <a:buAutoNum type="romanLcPeriod"/>
              <a:defRPr sz="2000">
                <a:solidFill>
                  <a:srgbClr val="2C3C39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AutoNum type="arabicParenR"/>
              <a:defRPr sz="1800">
                <a:solidFill>
                  <a:srgbClr val="2C3C39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ibre Baskerville"/>
              <a:buAutoNum type="alphaLcParenR"/>
              <a:defRPr sz="1600">
                <a:solidFill>
                  <a:srgbClr val="2C3C3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2" type="body"/>
          </p:nvPr>
        </p:nvSpPr>
        <p:spPr>
          <a:xfrm>
            <a:off x="932688" y="2697480"/>
            <a:ext cx="5276088" cy="3483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rgbClr val="2C3C39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 sz="2400">
                <a:solidFill>
                  <a:srgbClr val="2C3C39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>
                <a:solidFill>
                  <a:srgbClr val="2C3C39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>
                <a:solidFill>
                  <a:srgbClr val="2C3C39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rgbClr val="2C3C3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1" type="ftr"/>
          </p:nvPr>
        </p:nvSpPr>
        <p:spPr>
          <a:xfrm>
            <a:off x="93268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2" type="sldNum"/>
          </p:nvPr>
        </p:nvSpPr>
        <p:spPr>
          <a:xfrm>
            <a:off x="10635996" y="6356350"/>
            <a:ext cx="7848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26"/>
          <p:cNvPicPr preferRelativeResize="0"/>
          <p:nvPr/>
        </p:nvPicPr>
        <p:blipFill rotWithShape="1">
          <a:blip r:embed="rId3">
            <a:alphaModFix/>
          </a:blip>
          <a:srcRect b="32291" l="0" r="0" t="0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6"/>
          <p:cNvSpPr/>
          <p:nvPr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rgbClr val="3E43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Libre Baskerville"/>
              <a:buNone/>
              <a:defRPr b="0" i="0" sz="4400" u="none" cap="none" strike="noStrike">
                <a:solidFill>
                  <a:schemeClr val="accent3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1" type="ftr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2" type="sldNum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ouquet of flowers" id="116" name="Google Shape;116;p1"/>
          <p:cNvPicPr preferRelativeResize="0"/>
          <p:nvPr/>
        </p:nvPicPr>
        <p:blipFill rotWithShape="1">
          <a:blip r:embed="rId3">
            <a:alphaModFix/>
          </a:blip>
          <a:srcRect b="0" l="-17848" r="73008" t="0"/>
          <a:stretch/>
        </p:blipFill>
        <p:spPr>
          <a:xfrm rot="10800000">
            <a:off x="-1" y="0"/>
            <a:ext cx="134613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sp>
        <p:nvSpPr>
          <p:cNvPr id="117" name="Google Shape;117;p1"/>
          <p:cNvSpPr txBox="1"/>
          <p:nvPr>
            <p:ph type="ctrTitle"/>
          </p:nvPr>
        </p:nvSpPr>
        <p:spPr>
          <a:xfrm>
            <a:off x="1408176" y="1463040"/>
            <a:ext cx="6327648" cy="21805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ibre Baskerville"/>
              <a:buNone/>
            </a:pPr>
            <a:r>
              <a:rPr lang="en-US"/>
              <a:t>Project</a:t>
            </a:r>
            <a:br>
              <a:rPr lang="en-US"/>
            </a:br>
            <a:r>
              <a:rPr lang="en-US"/>
              <a:t>Tempix – a weather app</a:t>
            </a:r>
            <a:br>
              <a:rPr lang="en-US"/>
            </a:br>
            <a:endParaRPr/>
          </a:p>
        </p:txBody>
      </p:sp>
      <p:sp>
        <p:nvSpPr>
          <p:cNvPr id="118" name="Google Shape;118;p1"/>
          <p:cNvSpPr txBox="1"/>
          <p:nvPr>
            <p:ph idx="1" type="subTitle"/>
          </p:nvPr>
        </p:nvSpPr>
        <p:spPr>
          <a:xfrm>
            <a:off x="1911096" y="3995928"/>
            <a:ext cx="5321808" cy="12865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-US" sz="2900"/>
              <a:t>For DEV 209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2900"/>
              <a:t>Created by Henadzi(Henry)  Kirykovich and Oleksandra(Sasha) Skvortsova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br>
              <a:rPr lang="en-US" sz="1600"/>
            </a:br>
            <a:endParaRPr b="1" sz="1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br>
              <a:rPr lang="en-US" sz="1400"/>
            </a:br>
            <a:endParaRPr/>
          </a:p>
        </p:txBody>
      </p:sp>
      <p:cxnSp>
        <p:nvCxnSpPr>
          <p:cNvPr id="119" name="Google Shape;119;p1"/>
          <p:cNvCxnSpPr/>
          <p:nvPr/>
        </p:nvCxnSpPr>
        <p:spPr>
          <a:xfrm>
            <a:off x="1862023" y="3539531"/>
            <a:ext cx="5321300" cy="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" name="Google Shape;120;p1"/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fmla="val 7602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4">
            <a:alphaModFix/>
          </a:blip>
          <a:srcRect b="2810" l="0" r="0" t="2809"/>
          <a:stretch/>
        </p:blipFill>
        <p:spPr>
          <a:xfrm>
            <a:off x="8063079" y="0"/>
            <a:ext cx="5398277" cy="68580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122" name="Google Shape;12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5961" y="3391684"/>
            <a:ext cx="972078" cy="285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"/>
          <p:cNvSpPr txBox="1"/>
          <p:nvPr>
            <p:ph type="title"/>
          </p:nvPr>
        </p:nvSpPr>
        <p:spPr>
          <a:xfrm>
            <a:off x="6099048" y="530352"/>
            <a:ext cx="5385816" cy="6097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None/>
            </a:pPr>
            <a:r>
              <a:rPr lang="en-US"/>
              <a:t>My album Component</a:t>
            </a:r>
            <a:endParaRPr/>
          </a:p>
        </p:txBody>
      </p:sp>
      <p:pic>
        <p:nvPicPr>
          <p:cNvPr id="194" name="Google Shape;19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937"/>
            <a:ext cx="3151201" cy="688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0"/>
          <p:cNvSpPr txBox="1"/>
          <p:nvPr>
            <p:ph idx="12" type="sldNum"/>
          </p:nvPr>
        </p:nvSpPr>
        <p:spPr>
          <a:xfrm>
            <a:off x="11234928" y="6356350"/>
            <a:ext cx="7162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p10"/>
          <p:cNvSpPr txBox="1"/>
          <p:nvPr/>
        </p:nvSpPr>
        <p:spPr>
          <a:xfrm>
            <a:off x="5357961" y="1475771"/>
            <a:ext cx="3842012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b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Fetching and Displaying User Photos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a user visits the </a:t>
            </a:r>
            <a:r>
              <a:rPr b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My Album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page, the app fetches their saved photos from Firebase Firestore.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 retrieves photos stored in albums associated with the authenticated user.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5285821" y="3799520"/>
            <a:ext cx="4995699" cy="2308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Explanation: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fetchPhotos function retrieves all albums linked to the user. 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 loops through albums and fetches photos stored in each one. 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Retrieved photos are stored in the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state</a:t>
            </a: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displayed in the UI.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0"/>
          <p:cNvSpPr txBox="1"/>
          <p:nvPr/>
        </p:nvSpPr>
        <p:spPr>
          <a:xfrm>
            <a:off x="7910509" y="5382229"/>
            <a:ext cx="4505631" cy="1529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C678DD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fetchPhotos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(userId) </a:t>
            </a:r>
            <a:r>
              <a:rPr b="0" lang="en-US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lang="en-US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setLoading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lang="en-US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0" lang="en-US" sz="14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userId) {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      console.</a:t>
            </a:r>
            <a:r>
              <a:rPr b="0" lang="en-US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"No user logged in!"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b="0" lang="en-US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setLoading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b="0" lang="en-US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  }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/>
          <p:nvPr>
            <p:ph idx="12" type="sldNum"/>
          </p:nvPr>
        </p:nvSpPr>
        <p:spPr>
          <a:xfrm>
            <a:off x="11234928" y="6356350"/>
            <a:ext cx="7162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11"/>
          <p:cNvSpPr txBox="1"/>
          <p:nvPr>
            <p:ph type="title"/>
          </p:nvPr>
        </p:nvSpPr>
        <p:spPr>
          <a:xfrm>
            <a:off x="5550408" y="1314966"/>
            <a:ext cx="5385816" cy="1810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Gill Sans"/>
              <a:buNone/>
            </a:pPr>
            <a:r>
              <a:rPr b="1" lang="en-US" sz="2400">
                <a:latin typeface="Gill Sans"/>
                <a:ea typeface="Gill Sans"/>
                <a:cs typeface="Gill Sans"/>
                <a:sym typeface="Gill Sans"/>
              </a:rPr>
              <a:t>Selecting &amp; Deleting Photos</a:t>
            </a:r>
            <a:br>
              <a:rPr b="1" lang="en-US" sz="2400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Users can select multiple photos using checkboxes.</a:t>
            </a:r>
            <a:br>
              <a:rPr lang="en-US" sz="2400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Clicking "Delete Selected" removes the chosen photos from both Firestore and the UI.</a:t>
            </a:r>
            <a:br>
              <a:rPr lang="en-US" sz="2400">
                <a:latin typeface="Gill Sans"/>
                <a:ea typeface="Gill Sans"/>
                <a:cs typeface="Gill Sans"/>
                <a:sym typeface="Gill Sans"/>
              </a:rPr>
            </a:b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5" name="Google Shape;20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496" y="3571167"/>
            <a:ext cx="5206662" cy="157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1"/>
          <p:cNvSpPr txBox="1"/>
          <p:nvPr/>
        </p:nvSpPr>
        <p:spPr>
          <a:xfrm>
            <a:off x="311069" y="749525"/>
            <a:ext cx="448663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Sorting Photos Alphabetically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Users can sort photos by city name using the "Sort Alphabetically" button.</a:t>
            </a:r>
            <a:endParaRPr/>
          </a:p>
        </p:txBody>
      </p:sp>
      <p:sp>
        <p:nvSpPr>
          <p:cNvPr id="207" name="Google Shape;207;p11"/>
          <p:cNvSpPr txBox="1"/>
          <p:nvPr/>
        </p:nvSpPr>
        <p:spPr>
          <a:xfrm>
            <a:off x="311069" y="3482203"/>
            <a:ext cx="543431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const sortPhotos = () =&gt;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    setPhotos((photos) =&gt;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        [...photos].sort((a, b) =&gt; a.city.localeCompare(b.city))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    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};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 txBox="1"/>
          <p:nvPr>
            <p:ph idx="12" type="sldNum"/>
          </p:nvPr>
        </p:nvSpPr>
        <p:spPr>
          <a:xfrm>
            <a:off x="10635996" y="6356350"/>
            <a:ext cx="7848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12"/>
          <p:cNvSpPr txBox="1"/>
          <p:nvPr>
            <p:ph type="title"/>
          </p:nvPr>
        </p:nvSpPr>
        <p:spPr>
          <a:xfrm>
            <a:off x="2057330" y="640080"/>
            <a:ext cx="80773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useState – Managing Component State </a:t>
            </a:r>
            <a:endParaRPr/>
          </a:p>
        </p:txBody>
      </p:sp>
      <p:sp>
        <p:nvSpPr>
          <p:cNvPr id="214" name="Google Shape;214;p12"/>
          <p:cNvSpPr txBox="1"/>
          <p:nvPr/>
        </p:nvSpPr>
        <p:spPr>
          <a:xfrm>
            <a:off x="3015687" y="2298370"/>
            <a:ext cx="6160624" cy="2261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C678DD"/>
              </a:buClr>
              <a:buSzPts val="1800"/>
              <a:buFont typeface="Consolas"/>
              <a:buNone/>
            </a:pPr>
            <a:r>
              <a:rPr b="0" lang="en-US" sz="18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8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MyAlbum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8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() </a:t>
            </a:r>
            <a:r>
              <a:rPr b="0" lang="en-US" sz="18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800"/>
              <a:buFont typeface="Consolas"/>
              <a:buNone/>
            </a:pP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1" lang="en-US" sz="1800">
                <a:solidFill>
                  <a:srgbClr val="5C6370"/>
                </a:solidFill>
                <a:latin typeface="Consolas"/>
                <a:ea typeface="Consolas"/>
                <a:cs typeface="Consolas"/>
                <a:sym typeface="Consolas"/>
              </a:rPr>
              <a:t>// State to store fetched photos</a:t>
            </a:r>
            <a:endParaRPr b="0" sz="18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800"/>
              <a:buFont typeface="Consolas"/>
              <a:buNone/>
            </a:pP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8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b="0" lang="en-US" sz="18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photos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lang="en-US" sz="18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setPhotos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0" lang="en-US" sz="18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8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useState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([]);</a:t>
            </a:r>
            <a:endParaRPr/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800"/>
              <a:buFont typeface="Consolas"/>
              <a:buNone/>
            </a:pPr>
            <a:b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1" lang="en-US" sz="1800">
                <a:solidFill>
                  <a:srgbClr val="5C6370"/>
                </a:solidFill>
                <a:latin typeface="Consolas"/>
                <a:ea typeface="Consolas"/>
                <a:cs typeface="Consolas"/>
                <a:sym typeface="Consolas"/>
              </a:rPr>
              <a:t>// State to track selected photos for deletion</a:t>
            </a:r>
            <a:endParaRPr b="0" sz="18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800"/>
              <a:buFont typeface="Consolas"/>
              <a:buNone/>
            </a:pP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8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b="0" lang="en-US" sz="18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selectedPhotos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lang="en-US" sz="18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setSelectedPhotos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0" lang="en-US" sz="18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8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useState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([]);</a:t>
            </a:r>
            <a:endParaRPr/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800"/>
              <a:buFont typeface="Consolas"/>
              <a:buNone/>
            </a:pPr>
            <a:b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1" lang="en-US" sz="1800">
                <a:solidFill>
                  <a:srgbClr val="5C6370"/>
                </a:solidFill>
                <a:latin typeface="Consolas"/>
                <a:ea typeface="Consolas"/>
                <a:cs typeface="Consolas"/>
                <a:sym typeface="Consolas"/>
              </a:rPr>
              <a:t>// State to manage loading status</a:t>
            </a:r>
            <a:endParaRPr b="0" sz="18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8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b="0" lang="en-US" sz="18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loading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lang="en-US" sz="18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setLoading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0" lang="en-US" sz="18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8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useState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8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</p:txBody>
      </p:sp>
      <p:sp>
        <p:nvSpPr>
          <p:cNvPr id="215" name="Google Shape;215;p12"/>
          <p:cNvSpPr/>
          <p:nvPr/>
        </p:nvSpPr>
        <p:spPr>
          <a:xfrm>
            <a:off x="504955" y="4559630"/>
            <a:ext cx="9487854" cy="20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It Works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photos holds the list of images fetched from Firestore. 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selectedPhotos tracks which photos the user selects for deletion. 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loading helps display a loading state while fetching images.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/>
          <p:nvPr>
            <p:ph idx="12" type="sldNum"/>
          </p:nvPr>
        </p:nvSpPr>
        <p:spPr>
          <a:xfrm>
            <a:off x="10635996" y="6356350"/>
            <a:ext cx="7848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13"/>
          <p:cNvSpPr txBox="1"/>
          <p:nvPr/>
        </p:nvSpPr>
        <p:spPr>
          <a:xfrm>
            <a:off x="3015687" y="2298370"/>
            <a:ext cx="6160624" cy="1543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800"/>
              <a:buFont typeface="Consolas"/>
              <a:buNone/>
            </a:pPr>
            <a:r>
              <a:rPr b="0" lang="en-US" sz="18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useEffect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b="0" lang="en-US" sz="18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800"/>
              <a:buFont typeface="Consolas"/>
              <a:buNone/>
            </a:pP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lang="en-US" sz="18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(auth.</a:t>
            </a:r>
            <a:r>
              <a:rPr b="0" lang="en-US" sz="18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currentUser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/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800"/>
              <a:buFont typeface="Consolas"/>
              <a:buNone/>
            </a:pP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b="0" lang="en-US" sz="18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fetchPhotos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(auth.</a:t>
            </a:r>
            <a:r>
              <a:rPr b="0" lang="en-US" sz="18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currentUser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lang="en-US" sz="18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uid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800"/>
              <a:buFont typeface="Consolas"/>
              <a:buNone/>
            </a:pP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  } </a:t>
            </a:r>
            <a:r>
              <a:rPr b="0" lang="en-US" sz="18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800"/>
              <a:buFont typeface="Consolas"/>
              <a:buNone/>
            </a:pP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      console.</a:t>
            </a:r>
            <a:r>
              <a:rPr b="0" lang="en-US" sz="18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8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"User not authenticated yet."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800"/>
              <a:buFont typeface="Consolas"/>
              <a:buNone/>
            </a:pP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  }</a:t>
            </a:r>
            <a:endParaRPr/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}, [location]);</a:t>
            </a:r>
            <a:endParaRPr/>
          </a:p>
        </p:txBody>
      </p:sp>
      <p:sp>
        <p:nvSpPr>
          <p:cNvPr id="222" name="Google Shape;222;p13"/>
          <p:cNvSpPr/>
          <p:nvPr/>
        </p:nvSpPr>
        <p:spPr>
          <a:xfrm>
            <a:off x="1789788" y="453935"/>
            <a:ext cx="861242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useEffect – Fetching Data on Component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Mount and Route Change </a:t>
            </a:r>
            <a:endParaRPr/>
          </a:p>
        </p:txBody>
      </p:sp>
      <p:sp>
        <p:nvSpPr>
          <p:cNvPr id="223" name="Google Shape;223;p13"/>
          <p:cNvSpPr/>
          <p:nvPr/>
        </p:nvSpPr>
        <p:spPr>
          <a:xfrm>
            <a:off x="273069" y="4495454"/>
            <a:ext cx="9332779" cy="1384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useEffect hook is used to </a:t>
            </a:r>
            <a:r>
              <a:rPr b="1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trigger side effects</a:t>
            </a: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such as fetching data when the component is first rendered or when the route changes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3838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"/>
          <p:cNvSpPr txBox="1"/>
          <p:nvPr/>
        </p:nvSpPr>
        <p:spPr>
          <a:xfrm>
            <a:off x="3047518" y="1782395"/>
            <a:ext cx="6096964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b="0" i="0" lang="en-US" sz="4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Google API Restrictions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ill Sans"/>
              <a:buNone/>
            </a:pPr>
            <a:r>
              <a:t/>
            </a:r>
            <a:endParaRPr b="0" i="0" sz="4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the proxy is down, Google API requests may fail. Switching to corsproxy.io or setting up a backend proxy is recommended. OpenWeather API updates data every few minutes, so real-time data may not always be 100% accurate.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3838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/>
          <p:nvPr/>
        </p:nvSpPr>
        <p:spPr>
          <a:xfrm>
            <a:off x="393782" y="884065"/>
            <a:ext cx="6096982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b="0" i="0" lang="en-US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Tempix is a modern, feature-rich weather application that provides real-time weather updates for any location worldwide, including famous cities. In addition to weather forecasts, Tempix enhances your experience with: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Stunning images of selected cities, Music that adapts to the current weather and Google Authentication for personalized access Google Autocomplete for easy location search</a:t>
            </a:r>
            <a:endParaRPr/>
          </a:p>
        </p:txBody>
      </p:sp>
      <p:pic>
        <p:nvPicPr>
          <p:cNvPr descr="A qr code on a white background&#10;&#10;AI-generated content may be incorrect." id="236" name="Google Shape;23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483" y="1045605"/>
            <a:ext cx="3453376" cy="4289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3838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/>
          <p:nvPr/>
        </p:nvSpPr>
        <p:spPr>
          <a:xfrm>
            <a:off x="3096204" y="3013501"/>
            <a:ext cx="59995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Thank you for attention!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"/>
          <p:cNvSpPr txBox="1"/>
          <p:nvPr>
            <p:ph type="title"/>
          </p:nvPr>
        </p:nvSpPr>
        <p:spPr>
          <a:xfrm>
            <a:off x="7287768" y="0"/>
            <a:ext cx="5385816" cy="1810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Libre Baskerville"/>
              <a:buNone/>
            </a:pPr>
            <a:r>
              <a:rPr b="1" lang="en-US"/>
              <a:t>Overview</a:t>
            </a:r>
            <a:endParaRPr/>
          </a:p>
        </p:txBody>
      </p:sp>
      <p:sp>
        <p:nvSpPr>
          <p:cNvPr id="129" name="Google Shape;129;p2"/>
          <p:cNvSpPr txBox="1"/>
          <p:nvPr>
            <p:ph idx="1" type="body"/>
          </p:nvPr>
        </p:nvSpPr>
        <p:spPr>
          <a:xfrm>
            <a:off x="6818313" y="1822705"/>
            <a:ext cx="5385816" cy="4910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2900"/>
              <a:t>The proposed system is a multi-page React web application designed to facilitate user authentication, weather data retrieval, and favorite city management. It is a small prototype accessible on multiple platforms using any modern web browser. The application is fully responsive, supporting mobile (320px), tablet (768px), and desktop (1024px+) resolutions. It provides an interactive and engaging user experience for checking the weather and enjoying city views.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2900"/>
              <a:t>The application integrates APIs for weather forecasting and image retrieval, ensuring a dynamic and responsive user interface. Users can search for weather information, view city images, and manage a list of favorite locations. The project showcases best practices in modern web development, including authentication workflows, API integration, and responsive UI design.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1300"/>
          </a:p>
        </p:txBody>
      </p:sp>
      <p:sp>
        <p:nvSpPr>
          <p:cNvPr id="130" name="Google Shape;130;p2"/>
          <p:cNvSpPr txBox="1"/>
          <p:nvPr>
            <p:ph idx="11" type="ftr"/>
          </p:nvPr>
        </p:nvSpPr>
        <p:spPr>
          <a:xfrm>
            <a:off x="609904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131" name="Google Shape;131;p2"/>
          <p:cNvSpPr txBox="1"/>
          <p:nvPr>
            <p:ph idx="12" type="sldNum"/>
          </p:nvPr>
        </p:nvSpPr>
        <p:spPr>
          <a:xfrm>
            <a:off x="11234928" y="6356350"/>
            <a:ext cx="7162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2" name="Google Shape;13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183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 txBox="1"/>
          <p:nvPr>
            <p:ph type="ctrTitle"/>
          </p:nvPr>
        </p:nvSpPr>
        <p:spPr>
          <a:xfrm>
            <a:off x="1408176" y="1463040"/>
            <a:ext cx="6327648" cy="21805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ibre Baskerville"/>
              <a:buNone/>
            </a:pPr>
            <a:r>
              <a:t/>
            </a:r>
            <a:endParaRPr/>
          </a:p>
        </p:txBody>
      </p:sp>
      <p:sp>
        <p:nvSpPr>
          <p:cNvPr id="138" name="Google Shape;138;p3"/>
          <p:cNvSpPr txBox="1"/>
          <p:nvPr>
            <p:ph idx="1" type="subTitle"/>
          </p:nvPr>
        </p:nvSpPr>
        <p:spPr>
          <a:xfrm>
            <a:off x="1911096" y="3995928"/>
            <a:ext cx="5321808" cy="824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39" name="Google Shape;139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18" r="1517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sp>
        <p:nvSpPr>
          <p:cNvPr id="140" name="Google Shape;140;p3"/>
          <p:cNvSpPr txBox="1"/>
          <p:nvPr/>
        </p:nvSpPr>
        <p:spPr>
          <a:xfrm rot="-5400000">
            <a:off x="-1495536" y="2921168"/>
            <a:ext cx="400673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Gill Sans"/>
                <a:ea typeface="Gill Sans"/>
                <a:cs typeface="Gill Sans"/>
                <a:sym typeface="Gill Sans"/>
              </a:rPr>
              <a:t>Laptop View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3838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3987" y="1"/>
            <a:ext cx="3802252" cy="678973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"/>
          <p:cNvSpPr txBox="1"/>
          <p:nvPr/>
        </p:nvSpPr>
        <p:spPr>
          <a:xfrm rot="-5400000">
            <a:off x="-1382045" y="2921168"/>
            <a:ext cx="377975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highlight>
                  <a:srgbClr val="000000"/>
                </a:highlight>
                <a:latin typeface="Gill Sans"/>
                <a:ea typeface="Gill Sans"/>
                <a:cs typeface="Gill Sans"/>
                <a:sym typeface="Gill Sans"/>
              </a:rPr>
              <a:t>Phone View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27" l="0" r="0" t="2128"/>
          <a:stretch/>
        </p:blipFill>
        <p:spPr>
          <a:xfrm>
            <a:off x="-41" y="0"/>
            <a:ext cx="121920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 txBox="1"/>
          <p:nvPr>
            <p:ph idx="4294967295" type="ftr"/>
          </p:nvPr>
        </p:nvSpPr>
        <p:spPr>
          <a:xfrm>
            <a:off x="609904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 rot="-5400000">
            <a:off x="-1331774" y="2921169"/>
            <a:ext cx="367921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highlight>
                  <a:srgbClr val="000000"/>
                </a:highlight>
                <a:latin typeface="Gill Sans"/>
                <a:ea typeface="Gill Sans"/>
                <a:cs typeface="Gill Sans"/>
                <a:sym typeface="Gill Sans"/>
              </a:rPr>
              <a:t>Tablet View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 txBox="1"/>
          <p:nvPr>
            <p:ph type="title"/>
          </p:nvPr>
        </p:nvSpPr>
        <p:spPr>
          <a:xfrm>
            <a:off x="932688" y="228600"/>
            <a:ext cx="952804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Libre Baskerville"/>
              <a:buNone/>
            </a:pPr>
            <a:r>
              <a:rPr b="1" lang="en-US">
                <a:solidFill>
                  <a:srgbClr val="0C0C0C"/>
                </a:solidFill>
              </a:rPr>
              <a:t>Technical Specifications</a:t>
            </a:r>
            <a:endParaRPr>
              <a:solidFill>
                <a:srgbClr val="0C0C0C"/>
              </a:solidFill>
            </a:endParaRPr>
          </a:p>
        </p:txBody>
      </p:sp>
      <p:sp>
        <p:nvSpPr>
          <p:cNvPr id="159" name="Google Shape;159;p6"/>
          <p:cNvSpPr txBox="1"/>
          <p:nvPr>
            <p:ph idx="1" type="body"/>
          </p:nvPr>
        </p:nvSpPr>
        <p:spPr>
          <a:xfrm>
            <a:off x="932688" y="2523744"/>
            <a:ext cx="4864608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524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lang="en-US"/>
              <a:t>Frontend Architecture</a:t>
            </a:r>
            <a:r>
              <a:rPr lang="en-US"/>
              <a:t>: Developed using React.js, leveraging React Router for seamless multi-page navigation.</a:t>
            </a:r>
            <a:endParaRPr/>
          </a:p>
          <a:p>
            <a:pPr indent="-1524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lang="en-US"/>
              <a:t>Semantic HTML5</a:t>
            </a:r>
            <a:r>
              <a:rPr lang="en-US"/>
              <a:t>: Utilizes ARIA-compliant markup for enhanced accessibility and structural clarity.</a:t>
            </a:r>
            <a:endParaRPr/>
          </a:p>
          <a:p>
            <a:pPr indent="-1524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lang="en-US"/>
              <a:t>Responsive UI</a:t>
            </a:r>
            <a:r>
              <a:rPr lang="en-US"/>
              <a:t>: Implements CSS Grid and Flexbox for adaptive layout across various screen resolutions.</a:t>
            </a:r>
            <a:endParaRPr/>
          </a:p>
        </p:txBody>
      </p:sp>
      <p:sp>
        <p:nvSpPr>
          <p:cNvPr id="160" name="Google Shape;160;p6"/>
          <p:cNvSpPr txBox="1"/>
          <p:nvPr>
            <p:ph idx="2" type="body"/>
          </p:nvPr>
        </p:nvSpPr>
        <p:spPr>
          <a:xfrm>
            <a:off x="6684264" y="2523744"/>
            <a:ext cx="4864608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524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lang="en-US"/>
              <a:t>API Integration</a:t>
            </a:r>
            <a:r>
              <a:rPr lang="en-US"/>
              <a:t>: Supports asynchronous data retrieval with loading states and error handling.</a:t>
            </a:r>
            <a:endParaRPr/>
          </a:p>
          <a:p>
            <a:pPr indent="-1524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lang="en-US"/>
              <a:t>State Management</a:t>
            </a:r>
            <a:r>
              <a:rPr lang="en-US"/>
              <a:t>: Utilizes React Hooks for efficient global state handling.</a:t>
            </a:r>
            <a:endParaRPr/>
          </a:p>
          <a:p>
            <a:pPr indent="-1524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lang="en-US"/>
              <a:t>Security Measures</a:t>
            </a:r>
            <a:r>
              <a:rPr lang="en-US"/>
              <a:t>: Ensures authentication security via Firebase.</a:t>
            </a:r>
            <a:endParaRPr/>
          </a:p>
        </p:txBody>
      </p:sp>
      <p:sp>
        <p:nvSpPr>
          <p:cNvPr id="161" name="Google Shape;161;p6"/>
          <p:cNvSpPr txBox="1"/>
          <p:nvPr>
            <p:ph idx="12" type="sldNum"/>
          </p:nvPr>
        </p:nvSpPr>
        <p:spPr>
          <a:xfrm>
            <a:off x="10635996" y="6356350"/>
            <a:ext cx="7848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 txBox="1"/>
          <p:nvPr>
            <p:ph idx="1" type="body"/>
          </p:nvPr>
        </p:nvSpPr>
        <p:spPr>
          <a:xfrm>
            <a:off x="4888992" y="67056"/>
            <a:ext cx="7242048" cy="1662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-US"/>
              <a:t>Key Approaches Used in Authentication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en-US"/>
              <a:t>In this authentication system, </a:t>
            </a:r>
            <a:r>
              <a:rPr b="1" lang="en-US"/>
              <a:t>Firebase Authentication</a:t>
            </a:r>
            <a:r>
              <a:rPr lang="en-US"/>
              <a:t> is used to manage user sign-up and sign-in. The key approaches used include: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67" name="Google Shape;167;p7"/>
          <p:cNvSpPr txBox="1"/>
          <p:nvPr>
            <p:ph idx="12" type="sldNum"/>
          </p:nvPr>
        </p:nvSpPr>
        <p:spPr>
          <a:xfrm>
            <a:off x="10635996" y="6356350"/>
            <a:ext cx="7848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4981956" y="1399043"/>
            <a:ext cx="6653784" cy="51398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React Hooks &amp; Refs for Form Handling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useRef is used to reference email and password input fields, improving efficiency and avoiding unnecessary re-renders. </a:t>
            </a:r>
            <a:endParaRPr/>
          </a:p>
          <a:p>
            <a:pPr indent="-1016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useState is used to toggle between Sign In and Sign Up modes dynamically. </a:t>
            </a:r>
            <a:endParaRPr/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Firebase Authentication for User Management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createUserWithEmailAndPassword: Creates a new user account in Firebase. </a:t>
            </a:r>
            <a:endParaRPr/>
          </a:p>
          <a:p>
            <a:pPr indent="-1016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signInWithEmailAndPassword: Authenticates existing users</a:t>
            </a: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Firestore Integration for User Data Storage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Upon successful sign-up, user data (email and creation date) is stored in Firestore using setDoc. </a:t>
            </a:r>
            <a:endParaRPr/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Navigation Control with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useNavigate</a:t>
            </a:r>
            <a:endParaRPr b="0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16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authentication, users are redirected to the weather page using React Router's useNavigate(). </a:t>
            </a:r>
            <a:endParaRPr/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Handling &amp; Alerts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Try-catch blocks handle authentication errors and provide user-friendly alerts.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 txBox="1"/>
          <p:nvPr/>
        </p:nvSpPr>
        <p:spPr>
          <a:xfrm>
            <a:off x="60960" y="442907"/>
            <a:ext cx="4320540" cy="2786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5C6370"/>
              </a:buClr>
              <a:buSzPts val="1400"/>
              <a:buFont typeface="Consolas"/>
              <a:buNone/>
            </a:pPr>
            <a:r>
              <a:rPr b="0" i="1" lang="en-US" sz="1400">
                <a:solidFill>
                  <a:srgbClr val="5C6370"/>
                </a:solidFill>
                <a:latin typeface="Consolas"/>
                <a:ea typeface="Consolas"/>
                <a:cs typeface="Consolas"/>
                <a:sym typeface="Consolas"/>
              </a:rPr>
              <a:t>// References for email and password input fields</a:t>
            </a:r>
            <a:endParaRPr b="0" sz="14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emailRef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useRef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passwordRef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useRef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b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1" lang="en-US" sz="1400">
                <a:solidFill>
                  <a:srgbClr val="5C6370"/>
                </a:solidFill>
                <a:latin typeface="Consolas"/>
                <a:ea typeface="Consolas"/>
                <a:cs typeface="Consolas"/>
                <a:sym typeface="Consolas"/>
              </a:rPr>
              <a:t>// State to toggle between Sign Up and Sign In mode</a:t>
            </a:r>
            <a:endParaRPr b="0" sz="14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b="0" lang="en-US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isSignUp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lang="en-US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setIsSignUp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0" lang="en-US" sz="14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useState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b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1" lang="en-US" sz="1400">
                <a:solidFill>
                  <a:srgbClr val="5C6370"/>
                </a:solidFill>
                <a:latin typeface="Consolas"/>
                <a:ea typeface="Consolas"/>
                <a:cs typeface="Consolas"/>
                <a:sym typeface="Consolas"/>
              </a:rPr>
              <a:t>// Hook for navigation after authentication</a:t>
            </a:r>
            <a:endParaRPr b="0" sz="14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navigate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useNavigate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0" sz="14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" name="Google Shape;170;p7"/>
          <p:cNvSpPr txBox="1"/>
          <p:nvPr/>
        </p:nvSpPr>
        <p:spPr>
          <a:xfrm>
            <a:off x="144780" y="3839219"/>
            <a:ext cx="3520440" cy="260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200"/>
              <a:buFont typeface="Consolas"/>
              <a:buNone/>
            </a:pP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lang="en-US" sz="12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2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2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&gt;{isSignUp ? </a:t>
            </a:r>
            <a:r>
              <a:rPr b="0" lang="en-US" sz="12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'Sign Up'</a:t>
            </a: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b="0" lang="en-US" sz="12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'Sign In'</a:t>
            </a: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}&lt;/</a:t>
            </a:r>
            <a:r>
              <a:rPr b="0" lang="en-US" sz="12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200"/>
              <a:buFont typeface="Consolas"/>
              <a:buNone/>
            </a:pP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              </a:t>
            </a:r>
            <a:endParaRPr/>
          </a:p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200"/>
              <a:buFont typeface="Consolas"/>
              <a:buNone/>
            </a:pP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r>
              <a:rPr b="0" i="1" lang="en-US" sz="1200">
                <a:solidFill>
                  <a:srgbClr val="5C6370"/>
                </a:solidFill>
                <a:latin typeface="Consolas"/>
                <a:ea typeface="Consolas"/>
                <a:cs typeface="Consolas"/>
                <a:sym typeface="Consolas"/>
              </a:rPr>
              <a:t>/* Toggle between Sign In and Sign Up */</a:t>
            </a: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200"/>
              <a:buFont typeface="Consolas"/>
              <a:buNone/>
            </a:pP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&lt;</a:t>
            </a:r>
            <a:r>
              <a:rPr b="0" lang="en-US" sz="12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h4</a:t>
            </a: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200"/>
              <a:buFont typeface="Consolas"/>
              <a:buNone/>
            </a:pP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{isSignUp ? </a:t>
            </a:r>
            <a:r>
              <a:rPr b="0" lang="en-US" sz="12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"Already have an account?"</a:t>
            </a: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b="0" lang="en-US" sz="12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"Not yet registered?"</a:t>
            </a: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200"/>
              <a:buFont typeface="Consolas"/>
              <a:buNone/>
            </a:pP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lang="en-US" sz="12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2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={() </a:t>
            </a:r>
            <a:r>
              <a:rPr b="0" lang="en-US" sz="12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2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setIsSignUp</a:t>
            </a: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(!isSignUp)} </a:t>
            </a:r>
            <a:r>
              <a:rPr b="0" lang="en-US" sz="12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className</a:t>
            </a: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2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"signin_link"</a:t>
            </a: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200"/>
              <a:buFont typeface="Consolas"/>
              <a:buNone/>
            </a:pP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{isSignUp ? </a:t>
            </a:r>
            <a:r>
              <a:rPr b="0" lang="en-US" sz="12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"Sign In"</a:t>
            </a: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b="0" lang="en-US" sz="12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"Sign Up"</a:t>
            </a: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200"/>
              <a:buFont typeface="Consolas"/>
              <a:buNone/>
            </a:pP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lang="en-US" sz="12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lang="en-US" sz="12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h4</a:t>
            </a:r>
            <a:r>
              <a:rPr b="0" lang="en-US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</p:txBody>
      </p:sp>
      <p:sp>
        <p:nvSpPr>
          <p:cNvPr id="171" name="Google Shape;171;p7"/>
          <p:cNvSpPr txBox="1"/>
          <p:nvPr/>
        </p:nvSpPr>
        <p:spPr>
          <a:xfrm>
            <a:off x="144780" y="3105834"/>
            <a:ext cx="35954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Toggle function to switch between Sign In and Sign Up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 txBox="1"/>
          <p:nvPr>
            <p:ph idx="12" type="sldNum"/>
          </p:nvPr>
        </p:nvSpPr>
        <p:spPr>
          <a:xfrm>
            <a:off x="10635996" y="6356350"/>
            <a:ext cx="7848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8"/>
          <p:cNvSpPr txBox="1"/>
          <p:nvPr>
            <p:ph type="title"/>
          </p:nvPr>
        </p:nvSpPr>
        <p:spPr>
          <a:xfrm>
            <a:off x="4609338" y="426923"/>
            <a:ext cx="7719822" cy="43704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Approaches in Layout.jsx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User Authentication &amp; Logout Handling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Firebase Authentication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manage user sessions. 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signOut(auth) logs out the user and redirects them to the sign-in page.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Navigation System Using React Router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Utilizes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React Router’s &lt;Link&gt; component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seamless page transitions. 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&lt;Outlet /&gt; dynamically renders the content of the selected route.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Consistent UI Structure Across Pages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 elements:</a:t>
            </a:r>
            <a:b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</a:t>
            </a:r>
            <a:r>
              <a:rPr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Navigation Bar</a:t>
            </a:r>
            <a:br>
              <a:rPr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Application Logo</a:t>
            </a:r>
            <a:br>
              <a:rPr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Footer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"/>
          <p:cNvSpPr txBox="1"/>
          <p:nvPr/>
        </p:nvSpPr>
        <p:spPr>
          <a:xfrm>
            <a:off x="0" y="1167740"/>
            <a:ext cx="4653915" cy="2261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C678DD"/>
              </a:buClr>
              <a:buSzPts val="1800"/>
              <a:buFont typeface="Consolas"/>
              <a:buNone/>
            </a:pPr>
            <a:r>
              <a:rPr b="0" lang="en-US" sz="18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8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handleSignOut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8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() </a:t>
            </a:r>
            <a:r>
              <a:rPr b="0" lang="en-US" sz="18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800"/>
              <a:buFont typeface="Consolas"/>
              <a:buNone/>
            </a:pP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8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signOut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(auth)</a:t>
            </a:r>
            <a:endParaRPr/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800"/>
              <a:buFont typeface="Consolas"/>
              <a:buNone/>
            </a:pP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.</a:t>
            </a:r>
            <a:r>
              <a:rPr b="0" lang="en-US" sz="18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b="0" lang="en-US" sz="18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800"/>
              <a:buFont typeface="Consolas"/>
              <a:buNone/>
            </a:pP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  console.</a:t>
            </a:r>
            <a:r>
              <a:rPr b="0" lang="en-US" sz="18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8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"User signed out"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800"/>
              <a:buFont typeface="Consolas"/>
              <a:buNone/>
            </a:pP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lang="en-US" sz="18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navigate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8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"/"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b="0" i="1" lang="en-US" sz="1800">
                <a:solidFill>
                  <a:srgbClr val="5C6370"/>
                </a:solidFill>
                <a:latin typeface="Consolas"/>
                <a:ea typeface="Consolas"/>
                <a:cs typeface="Consolas"/>
                <a:sym typeface="Consolas"/>
              </a:rPr>
              <a:t>// Redirect to the sign-in page after logout</a:t>
            </a:r>
            <a:endParaRPr b="0" sz="18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800"/>
              <a:buFont typeface="Consolas"/>
              <a:buNone/>
            </a:pP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})</a:t>
            </a:r>
            <a:endParaRPr/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800"/>
              <a:buFont typeface="Consolas"/>
              <a:buNone/>
            </a:pP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.</a:t>
            </a:r>
            <a:r>
              <a:rPr b="0" lang="en-US" sz="18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((error) </a:t>
            </a:r>
            <a:r>
              <a:rPr b="0" lang="en-US" sz="18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console.</a:t>
            </a:r>
            <a:r>
              <a:rPr b="0" lang="en-US" sz="18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8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"Error signing out: "</a:t>
            </a: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, error));</a:t>
            </a:r>
            <a:endParaRPr/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};</a:t>
            </a:r>
            <a:endParaRPr/>
          </a:p>
        </p:txBody>
      </p:sp>
      <p:sp>
        <p:nvSpPr>
          <p:cNvPr id="179" name="Google Shape;179;p8"/>
          <p:cNvSpPr txBox="1"/>
          <p:nvPr/>
        </p:nvSpPr>
        <p:spPr>
          <a:xfrm>
            <a:off x="92597" y="69495"/>
            <a:ext cx="406908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Ensuring secure session management with Firebase Auth (for Logout button):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0" name="Google Shape;180;p8"/>
          <p:cNvSpPr txBox="1"/>
          <p:nvPr/>
        </p:nvSpPr>
        <p:spPr>
          <a:xfrm>
            <a:off x="5349240" y="4404360"/>
            <a:ext cx="6842760" cy="2261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b="0" i="1" lang="en-US" sz="1400">
                <a:solidFill>
                  <a:srgbClr val="5C6370"/>
                </a:solidFill>
                <a:latin typeface="Consolas"/>
                <a:ea typeface="Consolas"/>
                <a:cs typeface="Consolas"/>
                <a:sym typeface="Consolas"/>
              </a:rPr>
              <a:t>/* Navigation Bar */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&lt;</a:t>
            </a:r>
            <a:r>
              <a:rPr b="0" lang="en-US" sz="14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nav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className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"navbar"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  &lt;</a:t>
            </a:r>
            <a:r>
              <a:rPr b="0" lang="en-US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Link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"/layout/weather"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&gt;Look Up Weather&lt;/</a:t>
            </a:r>
            <a:r>
              <a:rPr b="0" lang="en-US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Link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  &lt;</a:t>
            </a:r>
            <a:r>
              <a:rPr b="0" lang="en-US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Link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"/layout/pictures"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&gt;Find Pictures&lt;/</a:t>
            </a:r>
            <a:r>
              <a:rPr b="0" lang="en-US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Link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  &lt;</a:t>
            </a:r>
            <a:r>
              <a:rPr b="0" lang="en-US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Link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"/layout/my-album"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&gt;My Album&lt;/</a:t>
            </a:r>
            <a:r>
              <a:rPr b="0" lang="en-US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Link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&lt;/</a:t>
            </a:r>
            <a:r>
              <a:rPr b="0" lang="en-US" sz="14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nav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b="0" i="1" lang="en-US" sz="1400">
                <a:solidFill>
                  <a:srgbClr val="5C6370"/>
                </a:solidFill>
                <a:latin typeface="Consolas"/>
                <a:ea typeface="Consolas"/>
                <a:cs typeface="Consolas"/>
                <a:sym typeface="Consolas"/>
              </a:rPr>
              <a:t>/* Main content section where child components will be rendered*/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&lt;</a:t>
            </a:r>
            <a:r>
              <a:rPr b="0" lang="en-US" sz="14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className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"main-content"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  &lt;</a:t>
            </a:r>
            <a:r>
              <a:rPr b="0" lang="en-US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Outlet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/&gt; {</a:t>
            </a:r>
            <a:r>
              <a:rPr b="0" i="1" lang="en-US" sz="1400">
                <a:solidFill>
                  <a:srgbClr val="5C6370"/>
                </a:solidFill>
                <a:latin typeface="Consolas"/>
                <a:ea typeface="Consolas"/>
                <a:cs typeface="Consolas"/>
                <a:sym typeface="Consolas"/>
              </a:rPr>
              <a:t>/* Displays the currently active route */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&lt;/</a:t>
            </a:r>
            <a:r>
              <a:rPr b="0" lang="en-US" sz="14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18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0" sz="18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1" name="Google Shape;181;p8"/>
          <p:cNvCxnSpPr/>
          <p:nvPr/>
        </p:nvCxnSpPr>
        <p:spPr>
          <a:xfrm flipH="1">
            <a:off x="7193280" y="2354580"/>
            <a:ext cx="481965" cy="181104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3838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/>
          <p:nvPr/>
        </p:nvSpPr>
        <p:spPr>
          <a:xfrm>
            <a:off x="1997123" y="356534"/>
            <a:ext cx="8197757" cy="19082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Fetching Place ID &amp; City Photos with Google Places API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Features of the Code: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Retrieves a city’s Place ID using Google Places Autocomplete API.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Fetches city photos using the Google Places Details API.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Handles API errors gracefully to prevent crashes.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Uses a CORS proxy (cors-anywhere.herokuapp.com) to bypass CORS restrictions.</a:t>
            </a:r>
            <a:endParaRPr/>
          </a:p>
        </p:txBody>
      </p:sp>
      <p:sp>
        <p:nvSpPr>
          <p:cNvPr id="188" name="Google Shape;188;p9"/>
          <p:cNvSpPr txBox="1"/>
          <p:nvPr/>
        </p:nvSpPr>
        <p:spPr>
          <a:xfrm>
            <a:off x="220296" y="2890284"/>
            <a:ext cx="12253643" cy="2248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C678DD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getCityPhotos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(cityName) </a:t>
            </a:r>
            <a:r>
              <a:rPr b="0" lang="en-US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1" lang="en-US" sz="1400">
                <a:solidFill>
                  <a:srgbClr val="5C6370"/>
                </a:solidFill>
                <a:latin typeface="Consolas"/>
                <a:ea typeface="Consolas"/>
                <a:cs typeface="Consolas"/>
                <a:sym typeface="Consolas"/>
              </a:rPr>
              <a:t>// Retrieve place ID first</a:t>
            </a:r>
            <a:endParaRPr b="0" sz="14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placeId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getPlaceId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(cityName);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0" lang="en-US" sz="14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placeId) </a:t>
            </a:r>
            <a:r>
              <a:rPr b="0" lang="en-US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[];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b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PHOTO_DETAILS_URL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b="0" lang="en-US" sz="1400">
                <a:solidFill>
                  <a:srgbClr val="BE5046"/>
                </a:solidFill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b="0" lang="en-US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CORS_PROXY</a:t>
            </a:r>
            <a:r>
              <a:rPr b="0" lang="en-US" sz="1400">
                <a:solidFill>
                  <a:srgbClr val="BE504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0" lang="en-US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https://maps.googleapis.com/maps/api/place/details/json?place_id=</a:t>
            </a:r>
            <a:r>
              <a:rPr b="0" lang="en-US" sz="1400">
                <a:solidFill>
                  <a:srgbClr val="BE5046"/>
                </a:solidFill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placeId</a:t>
            </a:r>
            <a:r>
              <a:rPr b="0" lang="en-US" sz="1400">
                <a:solidFill>
                  <a:srgbClr val="BE504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0" lang="en-US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&amp;fields=photos&amp;key=</a:t>
            </a:r>
            <a:r>
              <a:rPr b="0" lang="en-US" sz="1400">
                <a:solidFill>
                  <a:srgbClr val="BE5046"/>
                </a:solidFill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b="0" lang="en-US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API_KEY</a:t>
            </a:r>
            <a:r>
              <a:rPr b="0" lang="en-US" sz="1400">
                <a:solidFill>
                  <a:srgbClr val="BE504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0" lang="en-US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b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  console.</a:t>
            </a:r>
            <a:r>
              <a:rPr b="0" lang="en-US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`Fetching photos for place ID: </a:t>
            </a:r>
            <a:r>
              <a:rPr b="0" lang="en-US" sz="1400">
                <a:solidFill>
                  <a:srgbClr val="BE5046"/>
                </a:solidFill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placeId</a:t>
            </a:r>
            <a:r>
              <a:rPr b="0" lang="en-US" sz="1400">
                <a:solidFill>
                  <a:srgbClr val="BE504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0" lang="en-US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rgbClr val="ABB2BF"/>
              </a:buClr>
              <a:buSzPts val="1400"/>
              <a:buFont typeface="Consolas"/>
              <a:buNone/>
            </a:pP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       console.</a:t>
            </a:r>
            <a:r>
              <a:rPr b="0" lang="en-US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`Requesting: </a:t>
            </a:r>
            <a:r>
              <a:rPr b="0" lang="en-US" sz="1400">
                <a:solidFill>
                  <a:srgbClr val="BE5046"/>
                </a:solidFill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b="0" lang="en-US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PHOTO_DETAILS_URL</a:t>
            </a:r>
            <a:r>
              <a:rPr b="0" lang="en-US" sz="1400">
                <a:solidFill>
                  <a:srgbClr val="BE504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0" lang="en-US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b="0" lang="en-US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</a:pPr>
            <a:r>
              <a:t/>
            </a:r>
            <a:endParaRPr b="0" sz="14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2025-02-21T17:23:57Z</dcterms:created>
  <dc:creator>Henry Kirykovich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